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  <p:sldMasterId id="2147483660" r:id="rId2"/>
    <p:sldMasterId id="2147483676" r:id="rId3"/>
    <p:sldMasterId id="2147483680" r:id="rId4"/>
    <p:sldMasterId id="2147483672" r:id="rId5"/>
  </p:sldMasterIdLst>
  <p:notesMasterIdLst>
    <p:notesMasterId r:id="rId20"/>
  </p:notesMasterIdLst>
  <p:sldIdLst>
    <p:sldId id="271" r:id="rId6"/>
    <p:sldId id="25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98D"/>
    <a:srgbClr val="070D9F"/>
    <a:srgbClr val="01BFD7"/>
    <a:srgbClr val="FFBE3C"/>
    <a:srgbClr val="0BBBCF"/>
    <a:srgbClr val="FFB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0DDD2-6163-0A47-B5EB-F20108153035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A508C-8607-224F-99AD-04E0396C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2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71DDF-438A-4302-8C66-E412A04885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3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5164" y="1122363"/>
            <a:ext cx="6728638" cy="2387600"/>
          </a:xfrm>
        </p:spPr>
        <p:txBody>
          <a:bodyPr anchor="b"/>
          <a:lstStyle>
            <a:lvl1pPr algn="l">
              <a:defRPr sz="6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5164" y="3602038"/>
            <a:ext cx="672863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5"/>
                </a:solidFill>
                <a:latin typeface="Montserrat" pitchFamily="2" charset="77"/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14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21348"/>
            <a:ext cx="10515600" cy="669341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4397188"/>
            <a:ext cx="10515600" cy="1280153"/>
          </a:xfrm>
          <a:prstGeom prst="rect">
            <a:avLst/>
          </a:prstGeom>
        </p:spPr>
        <p:txBody>
          <a:bodyPr/>
          <a:lstStyle>
            <a:lvl1pPr marL="0" marR="0" indent="0" algn="ctr" defTabSz="91441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 lang="en-US" sz="1600" b="0" i="0" smtClean="0">
                <a:solidFill>
                  <a:schemeClr val="tx1"/>
                </a:solidFill>
                <a:effectLst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2365 Harrodsburg Rd., Suite A325</a:t>
            </a:r>
            <a:br>
              <a:rPr lang="en-US" dirty="0"/>
            </a:br>
            <a:r>
              <a:rPr lang="en-US" dirty="0"/>
              <a:t>Lexington, Kentucky USA 40504</a:t>
            </a:r>
          </a:p>
          <a:p>
            <a:pPr marL="0" marR="0" lvl="0" indent="0" algn="ctr" defTabSz="91441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US" dirty="0"/>
              <a:t>888.423.3131 (toll-free) or +1.859.219.3580</a:t>
            </a:r>
          </a:p>
        </p:txBody>
      </p:sp>
    </p:spTree>
    <p:extLst>
      <p:ext uri="{BB962C8B-B14F-4D97-AF65-F5344CB8AC3E}">
        <p14:creationId xmlns:p14="http://schemas.microsoft.com/office/powerpoint/2010/main" val="97308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20914"/>
            <a:ext cx="10515600" cy="2387600"/>
          </a:xfrm>
        </p:spPr>
        <p:txBody>
          <a:bodyPr anchor="b"/>
          <a:lstStyle>
            <a:lvl1pPr algn="l">
              <a:defRPr sz="6000" b="1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00589"/>
            <a:ext cx="10515600" cy="114731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77"/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63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/>
              </a:buClr>
              <a:defRPr>
                <a:latin typeface="Montserrat" pitchFamily="2" charset="77"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21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1" y="365126"/>
            <a:ext cx="6553199" cy="1325563"/>
          </a:xfrm>
        </p:spPr>
        <p:txBody>
          <a:bodyPr/>
          <a:lstStyle>
            <a:lvl1pPr algn="l">
              <a:defRPr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825625"/>
            <a:ext cx="6553201" cy="4351338"/>
          </a:xfrm>
        </p:spPr>
        <p:txBody>
          <a:bodyPr/>
          <a:lstStyle>
            <a:lvl1pPr>
              <a:buClr>
                <a:schemeClr val="accent5"/>
              </a:buClr>
              <a:defRPr>
                <a:latin typeface="Montserrat" pitchFamily="2" charset="77"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08DA896-83D0-CB4F-AD56-20A07D5D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356351"/>
            <a:ext cx="550817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B688792-5BAA-9540-B2B1-53D4416E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8515" y="6356351"/>
            <a:ext cx="925286" cy="365125"/>
          </a:xfr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1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A16F5-F532-5349-9220-A0D88D67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356351"/>
            <a:ext cx="550817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C2988-FA7D-E245-9851-47E2A843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8515" y="6356351"/>
            <a:ext cx="925286" cy="365125"/>
          </a:xfr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9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20914"/>
            <a:ext cx="10515600" cy="2387600"/>
          </a:xfrm>
        </p:spPr>
        <p:txBody>
          <a:bodyPr anchor="b"/>
          <a:lstStyle>
            <a:lvl1pPr algn="l">
              <a:defRPr sz="6000"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00589"/>
            <a:ext cx="10515600" cy="114731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5"/>
                </a:solidFill>
                <a:latin typeface="Montserrat" pitchFamily="2" charset="77"/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/>
              </a:buClr>
              <a:defRPr>
                <a:latin typeface="Montserrat" pitchFamily="2" charset="77"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4929189"/>
            <a:ext cx="10515600" cy="11473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ontserrat" pitchFamily="2" charset="77"/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 dirty="0" err="1"/>
              <a:t>coachingfederation.org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2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21348"/>
            <a:ext cx="10515600" cy="669341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4921623"/>
            <a:ext cx="10515600" cy="1280153"/>
          </a:xfrm>
          <a:prstGeom prst="rect">
            <a:avLst/>
          </a:prstGeom>
        </p:spPr>
        <p:txBody>
          <a:bodyPr/>
          <a:lstStyle>
            <a:lvl1pPr marL="0" marR="0" indent="0" algn="ctr" defTabSz="91441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 lang="en-US" sz="1600" b="0" i="0" smtClean="0">
                <a:solidFill>
                  <a:schemeClr val="tx1"/>
                </a:solidFill>
                <a:effectLst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2365 Harrodsburg Rd., Suite A325</a:t>
            </a:r>
            <a:br>
              <a:rPr lang="en-US" dirty="0"/>
            </a:br>
            <a:r>
              <a:rPr lang="en-US" dirty="0"/>
              <a:t>Lexington, Kentucky USA 40504</a:t>
            </a:r>
          </a:p>
          <a:p>
            <a:pPr marL="0" marR="0" lvl="0" indent="0" algn="ctr" defTabSz="91441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US" dirty="0"/>
              <a:t>888.423.3131 (toll-free) or +1.859.219.3580</a:t>
            </a:r>
          </a:p>
          <a:p>
            <a:pPr lvl="0"/>
            <a:r>
              <a:rPr lang="en-US" dirty="0" err="1"/>
              <a:t>coachingfederation.org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9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4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sv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0C4B139-4175-9C45-9250-893C96B80462}"/>
              </a:ext>
            </a:extLst>
          </p:cNvPr>
          <p:cNvSpPr/>
          <p:nvPr userDrawn="1"/>
        </p:nvSpPr>
        <p:spPr>
          <a:xfrm>
            <a:off x="0" y="0"/>
            <a:ext cx="4114800" cy="6858000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able, food&#10;&#10;Description automatically generated">
            <a:extLst>
              <a:ext uri="{FF2B5EF4-FFF2-40B4-BE49-F238E27FC236}">
                <a16:creationId xmlns:a16="http://schemas.microsoft.com/office/drawing/2014/main" id="{8823A8C4-3668-E142-825D-097AA71D9B8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6200000">
            <a:off x="-1444726" y="957349"/>
            <a:ext cx="6858000" cy="49433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20856" y="365126"/>
            <a:ext cx="66329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0854" y="2264735"/>
            <a:ext cx="6632945" cy="3593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0" y="6356351"/>
            <a:ext cx="1368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fld id="{24247D40-03BF-C743-92F8-CE6DA2F135E5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678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2200" y="6356351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fld id="{D1CC0B57-C5A5-8C4C-BA62-D45B8244D0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B742BCC-0036-514B-9A59-AC0FD529EEA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065" y="5997769"/>
            <a:ext cx="2419706" cy="63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3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0398D"/>
          </a:solidFill>
          <a:latin typeface="Montserrat" pitchFamily="2" charset="77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C66C637-BD2A-9C44-AFE8-2DBE45ACD927}"/>
              </a:ext>
            </a:extLst>
          </p:cNvPr>
          <p:cNvSpPr/>
          <p:nvPr userDrawn="1"/>
        </p:nvSpPr>
        <p:spPr>
          <a:xfrm>
            <a:off x="0" y="-319087"/>
            <a:ext cx="12192000" cy="2690147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able, food&#10;&#10;Description automatically generated">
            <a:extLst>
              <a:ext uri="{FF2B5EF4-FFF2-40B4-BE49-F238E27FC236}">
                <a16:creationId xmlns:a16="http://schemas.microsoft.com/office/drawing/2014/main" id="{D545C645-2C92-D34E-9E68-29D48A77B1A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-2203097"/>
            <a:ext cx="12192000" cy="46792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71060"/>
            <a:ext cx="10515600" cy="3465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C05B249-1A0C-1E47-A16D-2E8029CE8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2800" y="6356351"/>
            <a:ext cx="1368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fld id="{24247D40-03BF-C743-92F8-CE6DA2F135E5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1D95AB8-0D04-664C-89EB-891BBB6A4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4128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CB4968E-3A24-9B45-90E7-795346309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200" y="6356351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fld id="{D1CC0B57-C5A5-8C4C-BA62-D45B8244D0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FDD8E05-4A93-D242-9D58-A2BCC59AEB2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513" y="5997766"/>
            <a:ext cx="2419714" cy="63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3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18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5B345D-48A4-564B-92D7-C12EF26395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EFF633-205D-134F-AA95-3643972444A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01019" y="2612607"/>
            <a:ext cx="6189961" cy="163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5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ctr" defTabSz="914418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0" indent="0" algn="ctr" defTabSz="914418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09301B-CBF9-054C-BA3C-63AF6A6ED34B}"/>
              </a:ext>
            </a:extLst>
          </p:cNvPr>
          <p:cNvSpPr/>
          <p:nvPr userDrawn="1"/>
        </p:nvSpPr>
        <p:spPr>
          <a:xfrm>
            <a:off x="0" y="4378362"/>
            <a:ext cx="12192000" cy="2479638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5E73561D-5109-1D4D-869E-D1D6EC4428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775935"/>
            <a:ext cx="12192000" cy="68580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B6FAA2DE-F3B8-A942-9C30-4026CB0D3119}"/>
              </a:ext>
            </a:extLst>
          </p:cNvPr>
          <p:cNvSpPr txBox="1">
            <a:spLocks/>
          </p:cNvSpPr>
          <p:nvPr userDrawn="1"/>
        </p:nvSpPr>
        <p:spPr>
          <a:xfrm>
            <a:off x="564777" y="6104965"/>
            <a:ext cx="5635642" cy="403411"/>
          </a:xfrm>
          <a:prstGeom prst="rect">
            <a:avLst/>
          </a:prstGeom>
        </p:spPr>
        <p:txBody>
          <a:bodyPr/>
          <a:lstStyle>
            <a:lvl1pPr marL="0" indent="0" algn="ctr" defTabSz="914418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9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914418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371627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28837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286046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55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64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73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/>
              <a:t>coachingfederation.org</a:t>
            </a:r>
            <a:endParaRPr lang="en-US" sz="20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FAC4094-7471-9246-AB3C-B64AE9386AF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40068" y="2622907"/>
            <a:ext cx="6111864" cy="161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3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914418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0" indent="0" algn="ctr" defTabSz="914418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9BACC3-88A6-C04B-AF77-83D44DCEFD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A78E8806-C2CE-C841-92BB-5B583CD6C32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71060"/>
            <a:ext cx="10515600" cy="3465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C05B249-1A0C-1E47-A16D-2E8029CE8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2800" y="6356351"/>
            <a:ext cx="1368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Montserrat Light" pitchFamily="2" charset="77"/>
              </a:defRPr>
            </a:lvl1pPr>
          </a:lstStyle>
          <a:p>
            <a:fld id="{24247D40-03BF-C743-92F8-CE6DA2F135E5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1D95AB8-0D04-664C-89EB-891BBB6A4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4128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/>
                </a:solidFill>
                <a:latin typeface="Montserrat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CB4968E-3A24-9B45-90E7-795346309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200" y="6356351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Montserrat Light" pitchFamily="2" charset="77"/>
              </a:defRPr>
            </a:lvl1pPr>
          </a:lstStyle>
          <a:p>
            <a:fld id="{D1CC0B57-C5A5-8C4C-BA62-D45B8244D0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BF25A2F9-8BC9-9649-A2F7-0E1B1D9DA3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065" y="5997769"/>
            <a:ext cx="2419706" cy="63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01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18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achingfederation.org/credentials-and-standards" TargetMode="External"/><Relationship Id="rId2" Type="http://schemas.openxmlformats.org/officeDocument/2006/relationships/hyperlink" Target="https://coachingfederation.org/code-of-ethics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coachingfederation.org/find-a-coach" TargetMode="External"/><Relationship Id="rId4" Type="http://schemas.openxmlformats.org/officeDocument/2006/relationships/hyperlink" Target="https://coachingfederation.org/credentials-and-standards/find-a-training-progra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EB67987-9F62-0549-857F-5D736D40DF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70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ICF Membership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Meets requirement to join ICF</a:t>
            </a:r>
          </a:p>
          <a:p>
            <a:r>
              <a:rPr lang="en-US" dirty="0"/>
              <a:t>Some benefits of ICF Membership include: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Networking and professional development opportunities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Access to cutting-edge research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Business development opportunities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Significant discount on initial and renewal applications for an ICF Credential</a:t>
            </a:r>
          </a:p>
        </p:txBody>
      </p:sp>
    </p:spTree>
    <p:extLst>
      <p:ext uri="{BB962C8B-B14F-4D97-AF65-F5344CB8AC3E}">
        <p14:creationId xmlns:p14="http://schemas.microsoft.com/office/powerpoint/2010/main" val="1071213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also a Member…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CCF profile listing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Free searchable directory that allows for potential clients to connect with a coach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Don’t forget to update your profile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Consider Enhanced Listing </a:t>
            </a:r>
          </a:p>
          <a:p>
            <a:pPr marL="457200" lvl="1" indent="0">
              <a:buNone/>
            </a:pPr>
            <a:r>
              <a:rPr lang="en-US" dirty="0"/>
              <a:t>    for extra profile features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2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AE2AE-AC45-404D-BEF7-E66A6B8EA5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77107-37D5-46C9-9867-E347F8916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ICF Code of Ethics</a:t>
            </a:r>
            <a:br>
              <a:rPr lang="en-US" dirty="0"/>
            </a:br>
            <a:r>
              <a:rPr lang="en-US" dirty="0">
                <a:hlinkClick r:id="rId2"/>
              </a:rPr>
              <a:t>https://coachingfederation.org/code-of-ethics</a:t>
            </a:r>
            <a:r>
              <a:rPr lang="en-US" dirty="0"/>
              <a:t> </a:t>
            </a:r>
            <a:br>
              <a:rPr lang="en-US" dirty="0"/>
            </a:br>
            <a:endParaRPr lang="en-US" sz="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Individual Credentialing </a:t>
            </a:r>
            <a:r>
              <a:rPr lang="en-US" dirty="0">
                <a:hlinkClick r:id="rId3"/>
              </a:rPr>
              <a:t>https://coachingfederation.org/credentials-and-standards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Training Program Search Service </a:t>
            </a:r>
            <a:r>
              <a:rPr lang="en-US" dirty="0">
                <a:hlinkClick r:id="rId4"/>
              </a:rPr>
              <a:t>https://coachingfederation.org/credentials-and-standards/find-a-training-program</a:t>
            </a:r>
            <a:r>
              <a:rPr lang="en-US" dirty="0"/>
              <a:t> </a:t>
            </a:r>
            <a:br>
              <a:rPr lang="en-US" dirty="0"/>
            </a:br>
            <a:endParaRPr lang="en-US" sz="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Credentialed Coach Finder</a:t>
            </a:r>
            <a:br>
              <a:rPr lang="en-US" dirty="0"/>
            </a:br>
            <a:r>
              <a:rPr lang="en-US" dirty="0">
                <a:hlinkClick r:id="rId5"/>
              </a:rPr>
              <a:t>https://coachingfederation.org/find-a-coach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5388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6FEF-FFE7-1446-B560-F3794DDC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D68A-28C8-6849-B37F-D01FC4C9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0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FF755F-3FEC-4740-872C-503855FA2D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Value of the </a:t>
            </a:r>
            <a:br>
              <a:rPr lang="en-US" dirty="0"/>
            </a:br>
            <a:r>
              <a:rPr lang="en-US" dirty="0"/>
              <a:t>ICF Credential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298A6FC-E508-4482-A75E-30BA2A556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 an ICF Credential, coaches demonstrate their knowledge, skill, and commitment to high ethical and professional standards.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3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ICF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Largest global member network of professional coaches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Over 40,000 ICF Members in 140+ countries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Over 35,000 ICF Credential-holders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More than 140 Chapters in 80+ countries</a:t>
            </a:r>
          </a:p>
          <a:p>
            <a:r>
              <a:rPr lang="en-US" dirty="0"/>
              <a:t>All ICF Members must possess a foundational level of coach-specific training</a:t>
            </a:r>
          </a:p>
          <a:p>
            <a:r>
              <a:rPr lang="en-US" dirty="0"/>
              <a:t>ICF Members and Credential-holders must adhere to the ICF Code of Ethics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5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333584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Recognition of Excellence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ICF Credential is the only globally recognized professional coaching certification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ICF Credential-holders are part of a self-regulating group of elite coaches who provide accountability to clients and the coaching profession as a whole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They pursue and complete rigorous education and practice requirements that provide unquestioned legitimacy to their commitment to excellence in coaching</a:t>
            </a:r>
          </a:p>
        </p:txBody>
      </p:sp>
    </p:spTree>
    <p:extLst>
      <p:ext uri="{BB962C8B-B14F-4D97-AF65-F5344CB8AC3E}">
        <p14:creationId xmlns:p14="http://schemas.microsoft.com/office/powerpoint/2010/main" val="275573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Recognition of Excellence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Credentials are important to consumers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Among those who have been in a coaching relationship, </a:t>
            </a:r>
            <a:r>
              <a:rPr lang="en-US" b="1" dirty="0"/>
              <a:t>83%</a:t>
            </a:r>
            <a:r>
              <a:rPr lang="en-US" dirty="0"/>
              <a:t> said certification/credential is important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For those aware of coaching but not yet been in coaching relationship, </a:t>
            </a:r>
            <a:r>
              <a:rPr lang="en-US" b="1" dirty="0"/>
              <a:t>76%</a:t>
            </a:r>
            <a:r>
              <a:rPr lang="en-US" dirty="0"/>
              <a:t> considered certification/credential important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3A17A2-2D2A-4A5D-AB1A-776467D6C094}"/>
              </a:ext>
            </a:extLst>
          </p:cNvPr>
          <p:cNvSpPr txBox="1"/>
          <p:nvPr/>
        </p:nvSpPr>
        <p:spPr>
          <a:xfrm>
            <a:off x="7135761" y="6384663"/>
            <a:ext cx="4837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solidFill>
                  <a:schemeClr val="bg1"/>
                </a:solidFill>
              </a:rPr>
              <a:t>2017 ICF Global Consumer Awareness Study</a:t>
            </a:r>
          </a:p>
        </p:txBody>
      </p:sp>
    </p:spTree>
    <p:extLst>
      <p:ext uri="{BB962C8B-B14F-4D97-AF65-F5344CB8AC3E}">
        <p14:creationId xmlns:p14="http://schemas.microsoft.com/office/powerpoint/2010/main" val="288766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Satisfaction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Consumers are more satisfied with coaching experience if their coach is credentialed and more likely to recommend</a:t>
            </a:r>
            <a:endParaRPr lang="en-US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88% </a:t>
            </a:r>
            <a:r>
              <a:rPr lang="en-US" dirty="0"/>
              <a:t>of consumers who participated in a coaching relationship said they were satisfied with the experience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94% </a:t>
            </a:r>
            <a:r>
              <a:rPr lang="en-US" dirty="0"/>
              <a:t>of consumers who participated in a coaching relationship with a credentialed coach said they were satisfied with the experience</a:t>
            </a:r>
          </a:p>
          <a:p>
            <a:endParaRPr lang="en-US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D3A9D1-351A-434B-8840-0138B20A2D51}"/>
              </a:ext>
            </a:extLst>
          </p:cNvPr>
          <p:cNvSpPr txBox="1"/>
          <p:nvPr/>
        </p:nvSpPr>
        <p:spPr>
          <a:xfrm>
            <a:off x="7135761" y="6384663"/>
            <a:ext cx="4837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solidFill>
                  <a:schemeClr val="bg1"/>
                </a:solidFill>
              </a:rPr>
              <a:t>2017 ICF Global Consumer Awareness Study</a:t>
            </a:r>
          </a:p>
        </p:txBody>
      </p:sp>
    </p:spTree>
    <p:extLst>
      <p:ext uri="{BB962C8B-B14F-4D97-AF65-F5344CB8AC3E}">
        <p14:creationId xmlns:p14="http://schemas.microsoft.com/office/powerpoint/2010/main" val="2984506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Higher-reported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Compared to a peer without a credential, Credentialed coach practitioners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Command higher fees from coaching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Report more clients and greater annual revenue from coaching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6D3773-BDF1-415F-881F-75E9B331C9EA}"/>
              </a:ext>
            </a:extLst>
          </p:cNvPr>
          <p:cNvSpPr txBox="1"/>
          <p:nvPr/>
        </p:nvSpPr>
        <p:spPr>
          <a:xfrm>
            <a:off x="7135761" y="6384663"/>
            <a:ext cx="4837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solidFill>
                  <a:schemeClr val="bg1"/>
                </a:solidFill>
              </a:rPr>
              <a:t>2016 ICF Global Coaching Study</a:t>
            </a:r>
          </a:p>
        </p:txBody>
      </p:sp>
    </p:spTree>
    <p:extLst>
      <p:ext uri="{BB962C8B-B14F-4D97-AF65-F5344CB8AC3E}">
        <p14:creationId xmlns:p14="http://schemas.microsoft.com/office/powerpoint/2010/main" val="16580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Continuous Professional Development (CPD)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ICF Credential paths provide good foundation for coaching</a:t>
            </a:r>
          </a:p>
          <a:p>
            <a:r>
              <a:rPr lang="en-US" dirty="0"/>
              <a:t>ICF Credential paths encourage CPD</a:t>
            </a:r>
          </a:p>
          <a:p>
            <a:r>
              <a:rPr lang="en-US" dirty="0"/>
              <a:t>Ongoing learning and reflective practices enhance capacity to deliver professional coaching</a:t>
            </a:r>
          </a:p>
        </p:txBody>
      </p:sp>
    </p:spTree>
    <p:extLst>
      <p:ext uri="{BB962C8B-B14F-4D97-AF65-F5344CB8AC3E}">
        <p14:creationId xmlns:p14="http://schemas.microsoft.com/office/powerpoint/2010/main" val="428797558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438</Words>
  <Application>Microsoft Office PowerPoint</Application>
  <PresentationFormat>Widescreen</PresentationFormat>
  <Paragraphs>54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Courier New</vt:lpstr>
      <vt:lpstr>Montserrat</vt:lpstr>
      <vt:lpstr>Montserrat Light</vt:lpstr>
      <vt:lpstr>3_Office Theme</vt:lpstr>
      <vt:lpstr>2_Office Theme</vt:lpstr>
      <vt:lpstr>4_Office Theme</vt:lpstr>
      <vt:lpstr>6_Office Theme</vt:lpstr>
      <vt:lpstr>5_Office Theme</vt:lpstr>
      <vt:lpstr>PowerPoint Presentation</vt:lpstr>
      <vt:lpstr>Value of the  ICF Credential</vt:lpstr>
      <vt:lpstr>Overview of ICF</vt:lpstr>
      <vt:lpstr>Value</vt:lpstr>
      <vt:lpstr>Recognition of Excellence</vt:lpstr>
      <vt:lpstr>Recognition of Excellence</vt:lpstr>
      <vt:lpstr>Consumer Satisfaction</vt:lpstr>
      <vt:lpstr>Higher-reported Income</vt:lpstr>
      <vt:lpstr>Continuous Professional Development (CPD)</vt:lpstr>
      <vt:lpstr>ICF Membership Eligibility</vt:lpstr>
      <vt:lpstr>If also a Member…</vt:lpstr>
      <vt:lpstr>Resources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Loboyko</dc:creator>
  <cp:lastModifiedBy>Anik Clemens</cp:lastModifiedBy>
  <cp:revision>45</cp:revision>
  <dcterms:created xsi:type="dcterms:W3CDTF">2018-01-18T15:13:14Z</dcterms:created>
  <dcterms:modified xsi:type="dcterms:W3CDTF">2021-03-06T17:52:05Z</dcterms:modified>
</cp:coreProperties>
</file>